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21" r:id="rId3"/>
    <p:sldId id="257" r:id="rId4"/>
    <p:sldId id="269" r:id="rId5"/>
    <p:sldId id="317" r:id="rId6"/>
    <p:sldId id="318" r:id="rId7"/>
    <p:sldId id="270" r:id="rId8"/>
    <p:sldId id="312" r:id="rId9"/>
    <p:sldId id="313" r:id="rId10"/>
    <p:sldId id="314" r:id="rId11"/>
    <p:sldId id="315" r:id="rId12"/>
    <p:sldId id="316" r:id="rId13"/>
    <p:sldId id="271" r:id="rId14"/>
    <p:sldId id="272" r:id="rId15"/>
    <p:sldId id="273" r:id="rId16"/>
    <p:sldId id="281" r:id="rId17"/>
    <p:sldId id="279" r:id="rId18"/>
    <p:sldId id="275" r:id="rId19"/>
    <p:sldId id="309" r:id="rId20"/>
    <p:sldId id="310" r:id="rId21"/>
    <p:sldId id="311" r:id="rId22"/>
    <p:sldId id="319" r:id="rId23"/>
    <p:sldId id="280" r:id="rId24"/>
    <p:sldId id="282" r:id="rId25"/>
    <p:sldId id="320" r:id="rId26"/>
    <p:sldId id="276" r:id="rId27"/>
    <p:sldId id="278" r:id="rId28"/>
    <p:sldId id="283" r:id="rId29"/>
    <p:sldId id="291" r:id="rId30"/>
    <p:sldId id="284" r:id="rId31"/>
    <p:sldId id="285" r:id="rId32"/>
    <p:sldId id="286" r:id="rId33"/>
    <p:sldId id="287" r:id="rId34"/>
    <p:sldId id="288" r:id="rId35"/>
    <p:sldId id="289" r:id="rId36"/>
    <p:sldId id="292" r:id="rId37"/>
    <p:sldId id="293" r:id="rId38"/>
    <p:sldId id="294" r:id="rId39"/>
    <p:sldId id="295" r:id="rId40"/>
    <p:sldId id="297" r:id="rId41"/>
    <p:sldId id="298" r:id="rId42"/>
    <p:sldId id="300" r:id="rId43"/>
    <p:sldId id="301" r:id="rId44"/>
    <p:sldId id="305" r:id="rId45"/>
    <p:sldId id="304" r:id="rId46"/>
    <p:sldId id="307" r:id="rId47"/>
    <p:sldId id="308" r:id="rId48"/>
    <p:sldId id="32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5BE30-F781-46CC-98F5-8046B3D0AF83}" type="doc">
      <dgm:prSet loTypeId="urn:microsoft.com/office/officeart/2005/8/layout/pyramid2" loCatId="pyramid" qsTypeId="urn:microsoft.com/office/officeart/2005/8/quickstyle/3d2#1" qsCatId="3D" csTypeId="urn:microsoft.com/office/officeart/2005/8/colors/accent2_2" csCatId="accent2"/>
      <dgm:spPr/>
      <dgm:t>
        <a:bodyPr/>
        <a:lstStyle/>
        <a:p>
          <a:endParaRPr lang="en-IN"/>
        </a:p>
      </dgm:t>
    </dgm:pt>
    <dgm:pt modelId="{BCAB042D-7809-4963-A2D3-1C780EA2F80F}">
      <dgm:prSet custT="1"/>
      <dgm:spPr/>
      <dgm:t>
        <a:bodyPr/>
        <a:lstStyle/>
        <a:p>
          <a:pPr rtl="0"/>
          <a:r>
            <a:rPr lang="en-IN" sz="2400" b="1" dirty="0">
              <a:solidFill>
                <a:srgbClr val="0070C0"/>
              </a:solidFill>
            </a:rPr>
            <a:t>Vertical grooving </a:t>
          </a:r>
        </a:p>
      </dgm:t>
    </dgm:pt>
    <dgm:pt modelId="{BF86B79F-B98B-4590-9CDF-293EB5C5F431}" type="parTrans" cxnId="{67EFA2DD-B226-46A5-8F2B-671830C662BA}">
      <dgm:prSet/>
      <dgm:spPr/>
      <dgm:t>
        <a:bodyPr/>
        <a:lstStyle/>
        <a:p>
          <a:endParaRPr lang="en-IN"/>
        </a:p>
      </dgm:t>
    </dgm:pt>
    <dgm:pt modelId="{BACEBCC4-1863-4362-B24D-90EAA858FB19}" type="sibTrans" cxnId="{67EFA2DD-B226-46A5-8F2B-671830C662BA}">
      <dgm:prSet/>
      <dgm:spPr/>
      <dgm:t>
        <a:bodyPr/>
        <a:lstStyle/>
        <a:p>
          <a:endParaRPr lang="en-IN"/>
        </a:p>
      </dgm:t>
    </dgm:pt>
    <dgm:pt modelId="{D75406F9-E5C1-4D1D-AB21-4701EA3A55AA}">
      <dgm:prSet custT="1"/>
      <dgm:spPr/>
      <dgm:t>
        <a:bodyPr/>
        <a:lstStyle/>
        <a:p>
          <a:pPr rtl="0"/>
          <a:r>
            <a:rPr lang="en-IN" sz="2400" b="1" dirty="0" err="1">
              <a:solidFill>
                <a:srgbClr val="0070C0"/>
              </a:solidFill>
            </a:rPr>
            <a:t>Radicular</a:t>
          </a:r>
          <a:r>
            <a:rPr lang="en-IN" sz="2400" b="1" dirty="0">
              <a:solidFill>
                <a:srgbClr val="0070C0"/>
              </a:solidFill>
            </a:rPr>
            <a:t> blending </a:t>
          </a:r>
        </a:p>
      </dgm:t>
    </dgm:pt>
    <dgm:pt modelId="{A0332CCC-9C8F-4F19-9C3F-DB3BA0DAA9A5}" type="parTrans" cxnId="{C241D431-5975-47C2-80F8-FC8926FD2823}">
      <dgm:prSet/>
      <dgm:spPr/>
      <dgm:t>
        <a:bodyPr/>
        <a:lstStyle/>
        <a:p>
          <a:endParaRPr lang="en-IN"/>
        </a:p>
      </dgm:t>
    </dgm:pt>
    <dgm:pt modelId="{A8F82E20-E867-4776-908F-75EC82C67491}" type="sibTrans" cxnId="{C241D431-5975-47C2-80F8-FC8926FD2823}">
      <dgm:prSet/>
      <dgm:spPr/>
      <dgm:t>
        <a:bodyPr/>
        <a:lstStyle/>
        <a:p>
          <a:endParaRPr lang="en-IN"/>
        </a:p>
      </dgm:t>
    </dgm:pt>
    <dgm:pt modelId="{DA42C65D-981D-49A5-BEC5-1EA2E62D2CDA}">
      <dgm:prSet custT="1"/>
      <dgm:spPr/>
      <dgm:t>
        <a:bodyPr/>
        <a:lstStyle/>
        <a:p>
          <a:pPr rtl="0"/>
          <a:r>
            <a:rPr lang="en-IN" sz="2400" b="1" dirty="0">
              <a:solidFill>
                <a:srgbClr val="0070C0"/>
              </a:solidFill>
            </a:rPr>
            <a:t>Flattening </a:t>
          </a:r>
          <a:r>
            <a:rPr lang="en-IN" sz="2400" b="1" dirty="0" err="1">
              <a:solidFill>
                <a:srgbClr val="0070C0"/>
              </a:solidFill>
            </a:rPr>
            <a:t>interproximal</a:t>
          </a:r>
          <a:r>
            <a:rPr lang="en-IN" sz="2400" b="1" dirty="0">
              <a:solidFill>
                <a:srgbClr val="0070C0"/>
              </a:solidFill>
            </a:rPr>
            <a:t> bone </a:t>
          </a:r>
        </a:p>
      </dgm:t>
    </dgm:pt>
    <dgm:pt modelId="{D251A199-E294-4016-932B-B4C0A2E917E0}" type="parTrans" cxnId="{F83408CF-C5D6-43FF-B43F-D4E5B8B0DA8B}">
      <dgm:prSet/>
      <dgm:spPr/>
      <dgm:t>
        <a:bodyPr/>
        <a:lstStyle/>
        <a:p>
          <a:endParaRPr lang="en-IN"/>
        </a:p>
      </dgm:t>
    </dgm:pt>
    <dgm:pt modelId="{E97FEDBF-2329-45CA-AD6D-C7BCA24226AF}" type="sibTrans" cxnId="{F83408CF-C5D6-43FF-B43F-D4E5B8B0DA8B}">
      <dgm:prSet/>
      <dgm:spPr/>
      <dgm:t>
        <a:bodyPr/>
        <a:lstStyle/>
        <a:p>
          <a:endParaRPr lang="en-IN"/>
        </a:p>
      </dgm:t>
    </dgm:pt>
    <dgm:pt modelId="{F6A7D562-BF6D-40DA-8FDE-3CD40881B0FC}">
      <dgm:prSet custT="1"/>
      <dgm:spPr/>
      <dgm:t>
        <a:bodyPr/>
        <a:lstStyle/>
        <a:p>
          <a:pPr rtl="0"/>
          <a:r>
            <a:rPr lang="en-IN" sz="2400" b="1" dirty="0" err="1">
              <a:solidFill>
                <a:srgbClr val="0070C0"/>
              </a:solidFill>
            </a:rPr>
            <a:t>Gradualizing</a:t>
          </a:r>
          <a:r>
            <a:rPr lang="en-IN" sz="2400" b="1" dirty="0">
              <a:solidFill>
                <a:srgbClr val="0070C0"/>
              </a:solidFill>
            </a:rPr>
            <a:t> marginal bone </a:t>
          </a:r>
        </a:p>
      </dgm:t>
    </dgm:pt>
    <dgm:pt modelId="{C742C9F5-1B7C-4C80-A168-78DB5F2B1803}" type="parTrans" cxnId="{F688213F-9795-4F51-94D1-ABADB968C4B5}">
      <dgm:prSet/>
      <dgm:spPr/>
      <dgm:t>
        <a:bodyPr/>
        <a:lstStyle/>
        <a:p>
          <a:endParaRPr lang="en-IN"/>
        </a:p>
      </dgm:t>
    </dgm:pt>
    <dgm:pt modelId="{3E32A5F1-438D-4F17-9EF6-B29D60ED509B}" type="sibTrans" cxnId="{F688213F-9795-4F51-94D1-ABADB968C4B5}">
      <dgm:prSet/>
      <dgm:spPr/>
      <dgm:t>
        <a:bodyPr/>
        <a:lstStyle/>
        <a:p>
          <a:endParaRPr lang="en-IN"/>
        </a:p>
      </dgm:t>
    </dgm:pt>
    <dgm:pt modelId="{DAC6C9E0-4C5F-424E-8E01-5F83DC3FD9D0}" type="pres">
      <dgm:prSet presAssocID="{FE95BE30-F781-46CC-98F5-8046B3D0AF83}" presName="compositeShape" presStyleCnt="0">
        <dgm:presLayoutVars>
          <dgm:dir/>
          <dgm:resizeHandles/>
        </dgm:presLayoutVars>
      </dgm:prSet>
      <dgm:spPr/>
    </dgm:pt>
    <dgm:pt modelId="{F067E798-CD1E-46AF-8E68-D6C1969C7A79}" type="pres">
      <dgm:prSet presAssocID="{FE95BE30-F781-46CC-98F5-8046B3D0AF83}" presName="pyramid" presStyleLbl="node1" presStyleIdx="0" presStyleCnt="1"/>
      <dgm:spPr/>
    </dgm:pt>
    <dgm:pt modelId="{F7253340-4C2D-4699-998C-2074ED2D3DB7}" type="pres">
      <dgm:prSet presAssocID="{FE95BE30-F781-46CC-98F5-8046B3D0AF83}" presName="theList" presStyleCnt="0"/>
      <dgm:spPr/>
    </dgm:pt>
    <dgm:pt modelId="{8EEDE8A1-643E-45AA-9D6E-0E6488406A95}" type="pres">
      <dgm:prSet presAssocID="{BCAB042D-7809-4963-A2D3-1C780EA2F80F}" presName="aNode" presStyleLbl="fgAcc1" presStyleIdx="0" presStyleCnt="4">
        <dgm:presLayoutVars>
          <dgm:bulletEnabled val="1"/>
        </dgm:presLayoutVars>
      </dgm:prSet>
      <dgm:spPr/>
    </dgm:pt>
    <dgm:pt modelId="{A4D24A49-A37C-4ADB-B21E-535A4145CD4B}" type="pres">
      <dgm:prSet presAssocID="{BCAB042D-7809-4963-A2D3-1C780EA2F80F}" presName="aSpace" presStyleCnt="0"/>
      <dgm:spPr/>
    </dgm:pt>
    <dgm:pt modelId="{3E5F4324-78BC-400D-B2DD-8A818DC4D5A2}" type="pres">
      <dgm:prSet presAssocID="{D75406F9-E5C1-4D1D-AB21-4701EA3A55AA}" presName="aNode" presStyleLbl="fgAcc1" presStyleIdx="1" presStyleCnt="4">
        <dgm:presLayoutVars>
          <dgm:bulletEnabled val="1"/>
        </dgm:presLayoutVars>
      </dgm:prSet>
      <dgm:spPr/>
    </dgm:pt>
    <dgm:pt modelId="{1299A2A1-81A2-4052-9D36-BCF9CAAF9347}" type="pres">
      <dgm:prSet presAssocID="{D75406F9-E5C1-4D1D-AB21-4701EA3A55AA}" presName="aSpace" presStyleCnt="0"/>
      <dgm:spPr/>
    </dgm:pt>
    <dgm:pt modelId="{05B6A503-A100-44B2-AFE5-D05BBA9479F8}" type="pres">
      <dgm:prSet presAssocID="{DA42C65D-981D-49A5-BEC5-1EA2E62D2CDA}" presName="aNode" presStyleLbl="fgAcc1" presStyleIdx="2" presStyleCnt="4">
        <dgm:presLayoutVars>
          <dgm:bulletEnabled val="1"/>
        </dgm:presLayoutVars>
      </dgm:prSet>
      <dgm:spPr/>
    </dgm:pt>
    <dgm:pt modelId="{224A8CE6-E254-4546-A7C7-8EE9FF91686D}" type="pres">
      <dgm:prSet presAssocID="{DA42C65D-981D-49A5-BEC5-1EA2E62D2CDA}" presName="aSpace" presStyleCnt="0"/>
      <dgm:spPr/>
    </dgm:pt>
    <dgm:pt modelId="{9D63C7B0-6F2D-4A16-93D0-AEA5835C4FAB}" type="pres">
      <dgm:prSet presAssocID="{F6A7D562-BF6D-40DA-8FDE-3CD40881B0FC}" presName="aNode" presStyleLbl="fgAcc1" presStyleIdx="3" presStyleCnt="4">
        <dgm:presLayoutVars>
          <dgm:bulletEnabled val="1"/>
        </dgm:presLayoutVars>
      </dgm:prSet>
      <dgm:spPr/>
    </dgm:pt>
    <dgm:pt modelId="{F0B0E090-DF60-4DDD-93B5-06F48DBDBEE6}" type="pres">
      <dgm:prSet presAssocID="{F6A7D562-BF6D-40DA-8FDE-3CD40881B0FC}" presName="aSpace" presStyleCnt="0"/>
      <dgm:spPr/>
    </dgm:pt>
  </dgm:ptLst>
  <dgm:cxnLst>
    <dgm:cxn modelId="{C241D431-5975-47C2-80F8-FC8926FD2823}" srcId="{FE95BE30-F781-46CC-98F5-8046B3D0AF83}" destId="{D75406F9-E5C1-4D1D-AB21-4701EA3A55AA}" srcOrd="1" destOrd="0" parTransId="{A0332CCC-9C8F-4F19-9C3F-DB3BA0DAA9A5}" sibTransId="{A8F82E20-E867-4776-908F-75EC82C67491}"/>
    <dgm:cxn modelId="{F688213F-9795-4F51-94D1-ABADB968C4B5}" srcId="{FE95BE30-F781-46CC-98F5-8046B3D0AF83}" destId="{F6A7D562-BF6D-40DA-8FDE-3CD40881B0FC}" srcOrd="3" destOrd="0" parTransId="{C742C9F5-1B7C-4C80-A168-78DB5F2B1803}" sibTransId="{3E32A5F1-438D-4F17-9EF6-B29D60ED509B}"/>
    <dgm:cxn modelId="{12CE2967-7153-40FC-BA8D-40F0AAA1D74D}" type="presOf" srcId="{F6A7D562-BF6D-40DA-8FDE-3CD40881B0FC}" destId="{9D63C7B0-6F2D-4A16-93D0-AEA5835C4FAB}" srcOrd="0" destOrd="0" presId="urn:microsoft.com/office/officeart/2005/8/layout/pyramid2"/>
    <dgm:cxn modelId="{DEE99C6E-CA81-43B9-85BE-8136D85C31D5}" type="presOf" srcId="{BCAB042D-7809-4963-A2D3-1C780EA2F80F}" destId="{8EEDE8A1-643E-45AA-9D6E-0E6488406A95}" srcOrd="0" destOrd="0" presId="urn:microsoft.com/office/officeart/2005/8/layout/pyramid2"/>
    <dgm:cxn modelId="{7FE15370-553D-40DC-AE0A-520891837DAA}" type="presOf" srcId="{D75406F9-E5C1-4D1D-AB21-4701EA3A55AA}" destId="{3E5F4324-78BC-400D-B2DD-8A818DC4D5A2}" srcOrd="0" destOrd="0" presId="urn:microsoft.com/office/officeart/2005/8/layout/pyramid2"/>
    <dgm:cxn modelId="{30BAED78-82BC-42F0-B5D4-8296C32AC9B3}" type="presOf" srcId="{FE95BE30-F781-46CC-98F5-8046B3D0AF83}" destId="{DAC6C9E0-4C5F-424E-8E01-5F83DC3FD9D0}" srcOrd="0" destOrd="0" presId="urn:microsoft.com/office/officeart/2005/8/layout/pyramid2"/>
    <dgm:cxn modelId="{50414259-29E8-4BB7-BBE5-146F64DD4F4C}" type="presOf" srcId="{DA42C65D-981D-49A5-BEC5-1EA2E62D2CDA}" destId="{05B6A503-A100-44B2-AFE5-D05BBA9479F8}" srcOrd="0" destOrd="0" presId="urn:microsoft.com/office/officeart/2005/8/layout/pyramid2"/>
    <dgm:cxn modelId="{F83408CF-C5D6-43FF-B43F-D4E5B8B0DA8B}" srcId="{FE95BE30-F781-46CC-98F5-8046B3D0AF83}" destId="{DA42C65D-981D-49A5-BEC5-1EA2E62D2CDA}" srcOrd="2" destOrd="0" parTransId="{D251A199-E294-4016-932B-B4C0A2E917E0}" sibTransId="{E97FEDBF-2329-45CA-AD6D-C7BCA24226AF}"/>
    <dgm:cxn modelId="{67EFA2DD-B226-46A5-8F2B-671830C662BA}" srcId="{FE95BE30-F781-46CC-98F5-8046B3D0AF83}" destId="{BCAB042D-7809-4963-A2D3-1C780EA2F80F}" srcOrd="0" destOrd="0" parTransId="{BF86B79F-B98B-4590-9CDF-293EB5C5F431}" sibTransId="{BACEBCC4-1863-4362-B24D-90EAA858FB19}"/>
    <dgm:cxn modelId="{11520A68-C448-461A-B289-2FF3FBEA082F}" type="presParOf" srcId="{DAC6C9E0-4C5F-424E-8E01-5F83DC3FD9D0}" destId="{F067E798-CD1E-46AF-8E68-D6C1969C7A79}" srcOrd="0" destOrd="0" presId="urn:microsoft.com/office/officeart/2005/8/layout/pyramid2"/>
    <dgm:cxn modelId="{15627CA2-DA3B-413E-9ACF-8CFC50E693FB}" type="presParOf" srcId="{DAC6C9E0-4C5F-424E-8E01-5F83DC3FD9D0}" destId="{F7253340-4C2D-4699-998C-2074ED2D3DB7}" srcOrd="1" destOrd="0" presId="urn:microsoft.com/office/officeart/2005/8/layout/pyramid2"/>
    <dgm:cxn modelId="{0AB40C10-3879-4D36-8DB0-D599B7CFADF1}" type="presParOf" srcId="{F7253340-4C2D-4699-998C-2074ED2D3DB7}" destId="{8EEDE8A1-643E-45AA-9D6E-0E6488406A95}" srcOrd="0" destOrd="0" presId="urn:microsoft.com/office/officeart/2005/8/layout/pyramid2"/>
    <dgm:cxn modelId="{1CB14AE2-056A-4EF6-B106-B2C6A3B48DEB}" type="presParOf" srcId="{F7253340-4C2D-4699-998C-2074ED2D3DB7}" destId="{A4D24A49-A37C-4ADB-B21E-535A4145CD4B}" srcOrd="1" destOrd="0" presId="urn:microsoft.com/office/officeart/2005/8/layout/pyramid2"/>
    <dgm:cxn modelId="{32CEEEF8-03A5-4A49-82BD-D941F2C164B7}" type="presParOf" srcId="{F7253340-4C2D-4699-998C-2074ED2D3DB7}" destId="{3E5F4324-78BC-400D-B2DD-8A818DC4D5A2}" srcOrd="2" destOrd="0" presId="urn:microsoft.com/office/officeart/2005/8/layout/pyramid2"/>
    <dgm:cxn modelId="{0FFB377F-AB33-4526-9E6D-16B7E6E0C4CA}" type="presParOf" srcId="{F7253340-4C2D-4699-998C-2074ED2D3DB7}" destId="{1299A2A1-81A2-4052-9D36-BCF9CAAF9347}" srcOrd="3" destOrd="0" presId="urn:microsoft.com/office/officeart/2005/8/layout/pyramid2"/>
    <dgm:cxn modelId="{FE1F8667-23DD-482B-9782-69DE5048C9C7}" type="presParOf" srcId="{F7253340-4C2D-4699-998C-2074ED2D3DB7}" destId="{05B6A503-A100-44B2-AFE5-D05BBA9479F8}" srcOrd="4" destOrd="0" presId="urn:microsoft.com/office/officeart/2005/8/layout/pyramid2"/>
    <dgm:cxn modelId="{C7A390B1-C7F8-4228-9916-70889508BD25}" type="presParOf" srcId="{F7253340-4C2D-4699-998C-2074ED2D3DB7}" destId="{224A8CE6-E254-4546-A7C7-8EE9FF91686D}" srcOrd="5" destOrd="0" presId="urn:microsoft.com/office/officeart/2005/8/layout/pyramid2"/>
    <dgm:cxn modelId="{4B838830-11EF-4896-B6D2-A2D1A8B79AA5}" type="presParOf" srcId="{F7253340-4C2D-4699-998C-2074ED2D3DB7}" destId="{9D63C7B0-6F2D-4A16-93D0-AEA5835C4FAB}" srcOrd="6" destOrd="0" presId="urn:microsoft.com/office/officeart/2005/8/layout/pyramid2"/>
    <dgm:cxn modelId="{14ACC091-2F2F-45C6-9339-6FDB7A79F4C7}" type="presParOf" srcId="{F7253340-4C2D-4699-998C-2074ED2D3DB7}" destId="{F0B0E090-DF60-4DDD-93B5-06F48DBDBEE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7E798-CD1E-46AF-8E68-D6C1969C7A79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EDE8A1-643E-45AA-9D6E-0E6488406A95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solidFill>
                <a:srgbClr val="0070C0"/>
              </a:solidFill>
            </a:rPr>
            <a:t>Vertical grooving </a:t>
          </a:r>
        </a:p>
      </dsp:txBody>
      <dsp:txXfrm>
        <a:off x="3775352" y="453038"/>
        <a:ext cx="2941875" cy="804419"/>
      </dsp:txXfrm>
    </dsp:sp>
    <dsp:sp modelId="{3E5F4324-78BC-400D-B2DD-8A818DC4D5A2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 err="1">
              <a:solidFill>
                <a:srgbClr val="0070C0"/>
              </a:solidFill>
            </a:rPr>
            <a:t>Radicular</a:t>
          </a:r>
          <a:r>
            <a:rPr lang="en-IN" sz="2400" b="1" kern="1200" dirty="0">
              <a:solidFill>
                <a:srgbClr val="0070C0"/>
              </a:solidFill>
            </a:rPr>
            <a:t> blending </a:t>
          </a:r>
        </a:p>
      </dsp:txBody>
      <dsp:txXfrm>
        <a:off x="3775352" y="1358009"/>
        <a:ext cx="2941875" cy="804419"/>
      </dsp:txXfrm>
    </dsp:sp>
    <dsp:sp modelId="{05B6A503-A100-44B2-AFE5-D05BBA9479F8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solidFill>
                <a:srgbClr val="0070C0"/>
              </a:solidFill>
            </a:rPr>
            <a:t>Flattening </a:t>
          </a:r>
          <a:r>
            <a:rPr lang="en-IN" sz="2400" b="1" kern="1200" dirty="0" err="1">
              <a:solidFill>
                <a:srgbClr val="0070C0"/>
              </a:solidFill>
            </a:rPr>
            <a:t>interproximal</a:t>
          </a:r>
          <a:r>
            <a:rPr lang="en-IN" sz="2400" b="1" kern="1200" dirty="0">
              <a:solidFill>
                <a:srgbClr val="0070C0"/>
              </a:solidFill>
            </a:rPr>
            <a:t> bone </a:t>
          </a:r>
        </a:p>
      </dsp:txBody>
      <dsp:txXfrm>
        <a:off x="3775352" y="2262981"/>
        <a:ext cx="2941875" cy="804419"/>
      </dsp:txXfrm>
    </dsp:sp>
    <dsp:sp modelId="{9D63C7B0-6F2D-4A16-93D0-AEA5835C4FAB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 err="1">
              <a:solidFill>
                <a:srgbClr val="0070C0"/>
              </a:solidFill>
            </a:rPr>
            <a:t>Gradualizing</a:t>
          </a:r>
          <a:r>
            <a:rPr lang="en-IN" sz="2400" b="1" kern="1200" dirty="0">
              <a:solidFill>
                <a:srgbClr val="0070C0"/>
              </a:solidFill>
            </a:rPr>
            <a:t> marginal bone </a:t>
          </a:r>
        </a:p>
      </dsp:txBody>
      <dsp:txXfrm>
        <a:off x="3775352" y="3167953"/>
        <a:ext cx="2941875" cy="80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0ECFF-C195-4C5E-883D-ED332490F12A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233BF-52B6-49F8-9D5C-9E0DD2CD416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characteristics of a normal bony form are as follows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3BF-52B6-49F8-9D5C-9E0DD2CD4161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Additive osseous surgery brings about the ideal result of periodontal therapy; it implies regeneration of lost bone and reestablishment of the periodontal ligament, gingival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fibers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junctional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epithelium at a more coronal level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3BF-52B6-49F8-9D5C-9E0DD2CD4161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 Positive bony architecture. B, Flat bony architecture. C, Reversed, or negative, bony form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3BF-52B6-49F8-9D5C-9E0DD2CD4161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Rongeurs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Friedman </a:t>
            </a:r>
            <a:r>
              <a:rPr lang="en-IN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(top) and 90-degree Blumenthal (bottom). </a:t>
            </a:r>
            <a:r>
              <a:rPr lang="en-IN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 Carbide round burs. Left to right, Friction grip, surgical-length friction grip, and slow-speed </a:t>
            </a:r>
            <a:r>
              <a:rPr lang="en-IN" sz="1200" b="1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handpiece</a:t>
            </a:r>
            <a:r>
              <a:rPr lang="en-IN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C, Diamond burs. D, </a:t>
            </a:r>
            <a:r>
              <a:rPr lang="en-IN" sz="1200" b="1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Interproximal</a:t>
            </a:r>
            <a:r>
              <a:rPr lang="en-IN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1200" b="1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files:Schluger</a:t>
            </a:r>
            <a:r>
              <a:rPr lang="en-IN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IN" sz="1200" b="1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Sugarman.E</a:t>
            </a:r>
            <a:r>
              <a:rPr lang="en-IN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Back-action chisels. F, </a:t>
            </a:r>
            <a:r>
              <a:rPr lang="en-IN" sz="1200" b="1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Ochsenbein</a:t>
            </a:r>
            <a:r>
              <a:rPr lang="en-IN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chisels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3BF-52B6-49F8-9D5C-9E0DD2CD4161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 of bony topography in moderate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periodontitis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en-IN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interdental</a:t>
            </a:r>
            <a:r>
              <a:rPr lang="e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craters. </a:t>
            </a:r>
            <a:r>
              <a:rPr lang="en-IN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 Vertical grooving, the first step in correction by osseous reshaping. C, </a:t>
            </a:r>
            <a:r>
              <a:rPr lang="en-IN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Radicular</a:t>
            </a:r>
            <a:r>
              <a:rPr lang="en-IN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blending and flattening of </a:t>
            </a:r>
            <a:r>
              <a:rPr lang="en-IN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interproximal</a:t>
            </a:r>
            <a:r>
              <a:rPr lang="en-IN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bone. D, </a:t>
            </a:r>
            <a:r>
              <a:rPr lang="en-IN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Gradualizing</a:t>
            </a:r>
            <a:r>
              <a:rPr lang="en-IN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marginal bone. Note the area of the </a:t>
            </a:r>
            <a:r>
              <a:rPr lang="en-IN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furcation</a:t>
            </a:r>
            <a:r>
              <a:rPr lang="en-IN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first molar where the bone is preserved.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3BF-52B6-49F8-9D5C-9E0DD2CD4161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33BF-52B6-49F8-9D5C-9E0DD2CD4161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256A-53B8-4B89-ADAF-D46C20724085}" type="datetime1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1236-D32F-4AEC-BE7B-7B2B37291924}" type="datetime1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1BD2-76FE-4AAA-9801-E639F30AB1BA}" type="datetime1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03E3-6D47-4BA2-8090-4EE96BAE6227}" type="datetime1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5F1C-2030-4978-BA3F-4AF4CA26C1F0}" type="datetime1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3F88-F712-4D8C-81FF-6303099D14FA}" type="datetime1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C35F-DB7E-4DD6-8AF3-8111F471ED60}" type="datetime1">
              <a:rPr lang="en-IN" smtClean="0"/>
              <a:pPr/>
              <a:t>06-07-2022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B6EF-B46A-4FEB-9BA4-F80A67118065}" type="datetime1">
              <a:rPr lang="en-IN" smtClean="0"/>
              <a:pPr/>
              <a:t>06-07-2022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8F32-6760-4442-9468-305B71F25516}" type="datetime1">
              <a:rPr lang="en-IN" smtClean="0"/>
              <a:pPr/>
              <a:t>06-07-2022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E6E3-F360-4970-AF25-F011880F2073}" type="datetime1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B70B-38A4-49B3-B30E-3B4A4D0A9656}" type="datetime1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B2423-7841-493A-818E-7C5FF955FE42}" type="datetime1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0F3F9-B2C9-4307-98B9-654F5E0DB08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588" y="3101569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4000" b="1" dirty="0">
                <a:solidFill>
                  <a:srgbClr val="FF0000"/>
                </a:solidFill>
              </a:rPr>
              <a:t>RESECTIVE OSSEOUS SURGERY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417" y="4786312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Forte" panose="03060902040502070203" pitchFamily="66" charset="0"/>
              </a:rPr>
              <a:t>PRESENTED BY:</a:t>
            </a:r>
          </a:p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Forte" panose="03060902040502070203" pitchFamily="66" charset="0"/>
              </a:rPr>
              <a:t>Dr Sonika Bodhi</a:t>
            </a:r>
          </a:p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Forte" panose="03060902040502070203" pitchFamily="66" charset="0"/>
              </a:rPr>
              <a:t>Reader</a:t>
            </a:r>
          </a:p>
          <a:p>
            <a:pPr algn="l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Forte" panose="03060902040502070203" pitchFamily="66" charset="0"/>
              </a:rPr>
              <a:t>Dept. of Periodontology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7652F-7261-9378-C645-435ADE93A6DC}"/>
              </a:ext>
            </a:extLst>
          </p:cNvPr>
          <p:cNvSpPr txBox="1"/>
          <p:nvPr/>
        </p:nvSpPr>
        <p:spPr>
          <a:xfrm>
            <a:off x="863588" y="548680"/>
            <a:ext cx="74168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solidFill>
                  <a:srgbClr val="002060"/>
                </a:solidFill>
                <a:latin typeface="Forte" panose="03060902040502070203" pitchFamily="66" charset="0"/>
              </a:rPr>
              <a:t>RUNGTA COLLEGE OF DENTAL SCIENCES AND RESEARCH,BHILAI</a:t>
            </a:r>
          </a:p>
        </p:txBody>
      </p:sp>
      <p:pic>
        <p:nvPicPr>
          <p:cNvPr id="7" name="Picture 6" descr="rungta logo">
            <a:extLst>
              <a:ext uri="{FF2B5EF4-FFF2-40B4-BE49-F238E27FC236}">
                <a16:creationId xmlns:a16="http://schemas.microsoft.com/office/drawing/2014/main" id="{5A44A7C8-75E0-7745-7853-B7FE14AB149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3704" y="1711893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dirty="0"/>
              <a:t>2. The form of the </a:t>
            </a:r>
            <a:r>
              <a:rPr lang="en-IN" sz="2800" dirty="0" err="1"/>
              <a:t>interdental</a:t>
            </a:r>
            <a:r>
              <a:rPr lang="en-IN" sz="2800" dirty="0"/>
              <a:t> bone is a function of the tooth form and the embrasure width.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/>
              <a:t>The more tapered the tooth, the more pyramidal is the bony form.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/>
              <a:t>The wider the embrasure, the more flattened is the </a:t>
            </a:r>
            <a:r>
              <a:rPr lang="en-IN" sz="2800" dirty="0" err="1"/>
              <a:t>interdental</a:t>
            </a:r>
            <a:r>
              <a:rPr lang="en-IN" sz="2800" dirty="0"/>
              <a:t> bone </a:t>
            </a:r>
            <a:r>
              <a:rPr lang="en-IN" sz="2800" dirty="0" err="1"/>
              <a:t>mesiodistally</a:t>
            </a:r>
            <a:r>
              <a:rPr lang="en-IN" sz="2800" dirty="0"/>
              <a:t> and </a:t>
            </a:r>
            <a:r>
              <a:rPr lang="en-IN" sz="2800" dirty="0" err="1"/>
              <a:t>buccolingually</a:t>
            </a:r>
            <a:r>
              <a:rPr lang="en-IN" sz="2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dirty="0"/>
              <a:t>3. The position of the bony margin mimics the contours of the </a:t>
            </a:r>
            <a:r>
              <a:rPr lang="en-IN" sz="2800" dirty="0" err="1"/>
              <a:t>cementoenamel</a:t>
            </a:r>
            <a:r>
              <a:rPr lang="en-IN" sz="2800" dirty="0"/>
              <a:t> junction.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/>
              <a:t>The molar teeth have less scalloping and a more flat profile than bicuspids and incisors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/>
              <a:t>Teeth with prominent roots or those displaced to the facial or lingual side may also have fenestrations or </a:t>
            </a:r>
            <a:r>
              <a:rPr lang="en-IN" sz="2800" dirty="0" err="1"/>
              <a:t>dehiscences</a:t>
            </a:r>
            <a:r>
              <a:rPr lang="en-IN" sz="28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enestration_+Dehiscence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6747593" cy="506069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FF0000"/>
                </a:solidFill>
              </a:rPr>
              <a:t>OSSEOUS SURGERY </a:t>
            </a:r>
            <a:r>
              <a:rPr lang="en-IN" sz="2800" dirty="0"/>
              <a:t>.............the procedure by which changes in the alveolar bone can be accomplished to rid it of deformities induced by the periodontal disease process or other related factors, such as </a:t>
            </a:r>
            <a:r>
              <a:rPr lang="en-IN" sz="2800" dirty="0" err="1"/>
              <a:t>exostosis</a:t>
            </a:r>
            <a:r>
              <a:rPr lang="en-IN" sz="2800" dirty="0"/>
              <a:t> and tooth </a:t>
            </a:r>
            <a:r>
              <a:rPr lang="en-IN" sz="2800" dirty="0" err="1"/>
              <a:t>supraeruption</a:t>
            </a:r>
            <a:r>
              <a:rPr lang="en-IN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FF0000"/>
                </a:solidFill>
              </a:rPr>
              <a:t>Additive osseous surgery </a:t>
            </a:r>
            <a:r>
              <a:rPr lang="en-IN" sz="2800" dirty="0"/>
              <a:t>includes procedures directed at restoring the alveolar bone to its original level.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FF0000"/>
                </a:solidFill>
              </a:rPr>
              <a:t>Subtractive osseous surgery </a:t>
            </a:r>
            <a:r>
              <a:rPr lang="en-IN" sz="2800" dirty="0"/>
              <a:t>is designed to restore the form of </a:t>
            </a:r>
            <a:r>
              <a:rPr lang="en-IN" sz="2800" dirty="0" err="1"/>
              <a:t>preexisting</a:t>
            </a:r>
            <a:r>
              <a:rPr lang="en-IN" sz="2800" dirty="0"/>
              <a:t> alveolar bone to the level present at the time of surgery or slightly more apical to this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FF0000"/>
                </a:solidFill>
              </a:rPr>
              <a:t>OSTEOPLASTY</a:t>
            </a:r>
            <a:r>
              <a:rPr lang="en-IN" sz="2800" dirty="0"/>
              <a:t>: defined as a procedure by which </a:t>
            </a:r>
            <a:r>
              <a:rPr lang="en-IN" sz="2800" dirty="0" err="1"/>
              <a:t>nonsupporting</a:t>
            </a:r>
            <a:r>
              <a:rPr lang="en-IN" sz="2800" dirty="0"/>
              <a:t> bone is reshaped to achieve a physiologic gingival and osseous contour.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FF0000"/>
                </a:solidFill>
              </a:rPr>
              <a:t>OSTECTOMY</a:t>
            </a:r>
            <a:r>
              <a:rPr lang="en-IN" sz="2800" dirty="0"/>
              <a:t>: is the removal of </a:t>
            </a:r>
            <a:r>
              <a:rPr lang="en-IN" sz="2800" dirty="0" err="1"/>
              <a:t>radicular</a:t>
            </a:r>
            <a:r>
              <a:rPr lang="en-IN" sz="2800" dirty="0"/>
              <a:t> and </a:t>
            </a:r>
            <a:r>
              <a:rPr lang="en-IN" sz="2800" dirty="0" err="1"/>
              <a:t>interradicular</a:t>
            </a:r>
            <a:r>
              <a:rPr lang="en-IN" sz="2800" dirty="0"/>
              <a:t> supporting bone to eliminate osseous deformities.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FF0000"/>
                </a:solidFill>
              </a:rPr>
              <a:t>Definitive osseous reshaping </a:t>
            </a:r>
            <a:r>
              <a:rPr lang="en-IN" sz="2800" dirty="0"/>
              <a:t>implies that further osseous reshaping would not improve the overall result.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FF0000"/>
                </a:solidFill>
              </a:rPr>
              <a:t>Compromise osseous reshaping </a:t>
            </a:r>
            <a:r>
              <a:rPr lang="en-IN" sz="2800" dirty="0"/>
              <a:t>indicates a bone pattern that cannot be improved without significant osseous removal that would be detrimental to the overall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The architecture is said to be “positive” if the </a:t>
            </a:r>
            <a:r>
              <a:rPr lang="en-IN" sz="2800" dirty="0" err="1"/>
              <a:t>radicular</a:t>
            </a:r>
            <a:r>
              <a:rPr lang="en-IN" sz="2800" dirty="0"/>
              <a:t> bone is apical to the </a:t>
            </a:r>
            <a:r>
              <a:rPr lang="en-IN" sz="2800" dirty="0" err="1"/>
              <a:t>interdental</a:t>
            </a:r>
            <a:r>
              <a:rPr lang="en-IN" sz="2800" dirty="0"/>
              <a:t> bone.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The bone is said to have “negative” architecture if the </a:t>
            </a:r>
            <a:r>
              <a:rPr lang="en-IN" sz="2800" dirty="0" err="1"/>
              <a:t>interdental</a:t>
            </a:r>
            <a:r>
              <a:rPr lang="en-IN" sz="2800" dirty="0"/>
              <a:t> bone is more apical than the </a:t>
            </a:r>
            <a:r>
              <a:rPr lang="en-IN" sz="2800" dirty="0" err="1"/>
              <a:t>radicular</a:t>
            </a:r>
            <a:r>
              <a:rPr lang="en-IN" sz="2800" dirty="0"/>
              <a:t> bone.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Flat architecture is the reduction of the </a:t>
            </a:r>
            <a:r>
              <a:rPr lang="en-IN" sz="2800" dirty="0" err="1"/>
              <a:t>interdental</a:t>
            </a:r>
            <a:r>
              <a:rPr lang="en-IN" sz="2800" dirty="0"/>
              <a:t> bone to the same height as the </a:t>
            </a:r>
            <a:r>
              <a:rPr lang="en-IN" sz="2800" dirty="0" err="1"/>
              <a:t>radicular</a:t>
            </a:r>
            <a:r>
              <a:rPr lang="en-IN" sz="2800" dirty="0"/>
              <a:t> bone.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4824536" cy="4779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Osseous form is considered to be “ideal” when the bone is consistently more coronal on the </a:t>
            </a:r>
            <a:r>
              <a:rPr lang="en-IN" sz="2800" dirty="0" err="1"/>
              <a:t>interproximal</a:t>
            </a:r>
            <a:r>
              <a:rPr lang="en-IN" sz="2800" dirty="0"/>
              <a:t> surfaces than on the facial and lingual surfaces.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The ideal form of the marginal bone has similar </a:t>
            </a:r>
            <a:r>
              <a:rPr lang="en-IN" sz="2800" dirty="0" err="1"/>
              <a:t>interdental</a:t>
            </a:r>
            <a:r>
              <a:rPr lang="en-IN" sz="2800" dirty="0"/>
              <a:t> height, with gradual, curved slopes between </a:t>
            </a:r>
            <a:r>
              <a:rPr lang="en-IN" sz="2800" dirty="0" err="1"/>
              <a:t>interdental</a:t>
            </a:r>
            <a:r>
              <a:rPr lang="en-IN" sz="2800" dirty="0"/>
              <a:t> peaks.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167931"/>
              </p:ext>
            </p:extLst>
          </p:nvPr>
        </p:nvGraphicFramePr>
        <p:xfrm>
          <a:off x="457200" y="1196752"/>
          <a:ext cx="8229600" cy="52293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85980619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650068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09867009"/>
                    </a:ext>
                  </a:extLst>
                </a:gridCol>
              </a:tblGrid>
              <a:tr h="335809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areas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Domain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132618"/>
                  </a:ext>
                </a:extLst>
              </a:tr>
              <a:tr h="423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Affective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Desire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964406"/>
                  </a:ext>
                </a:extLst>
              </a:tr>
              <a:tr h="423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10294"/>
                  </a:ext>
                </a:extLst>
              </a:tr>
              <a:tr h="8004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 alveolar bone morphology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99139"/>
                  </a:ext>
                </a:extLst>
              </a:tr>
              <a:tr h="423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501574"/>
                  </a:ext>
                </a:extLst>
              </a:tr>
              <a:tr h="8004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Factors in selection of technique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099831"/>
                  </a:ext>
                </a:extLst>
              </a:tr>
              <a:tr h="8004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Examination , diagnosis and treatment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981355"/>
                  </a:ext>
                </a:extLst>
              </a:tr>
              <a:tr h="423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IN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141168"/>
                  </a:ext>
                </a:extLst>
              </a:tr>
              <a:tr h="4226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situations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Affectice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 to know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24689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0539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179" b="30190"/>
          <a:stretch>
            <a:fillRect/>
          </a:stretch>
        </p:blipFill>
        <p:spPr bwMode="auto">
          <a:xfrm>
            <a:off x="1187624" y="2348880"/>
            <a:ext cx="639000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b="1" dirty="0"/>
              <a:t>FACTORS IN SELECTION OF RESECTIVE OSSEOUS SURGERY 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early to moderate bone loss (2-3 mm) with moderate-length root trunks that have bony defects with one or two walls.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These shallow to moderate bony defects can be effectively managed by </a:t>
            </a:r>
            <a:r>
              <a:rPr lang="en-IN" sz="2800" dirty="0" err="1"/>
              <a:t>osteoplasty</a:t>
            </a:r>
            <a:r>
              <a:rPr lang="en-IN" sz="2800" dirty="0"/>
              <a:t> and </a:t>
            </a:r>
            <a:r>
              <a:rPr lang="en-IN" sz="2800" dirty="0" err="1"/>
              <a:t>osteoectomy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Contraindicated in patients with advanced attachment loss and deep </a:t>
            </a:r>
            <a:r>
              <a:rPr lang="en-IN" sz="2800" dirty="0" err="1"/>
              <a:t>intrabony</a:t>
            </a:r>
            <a:r>
              <a:rPr lang="en-IN" sz="2800" dirty="0"/>
              <a:t> defects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b="1" dirty="0"/>
              <a:t>EXAMINATION AND TREATMENT PLANNING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algn="just"/>
            <a:r>
              <a:rPr lang="en-IN" sz="2800" dirty="0"/>
              <a:t>Periodontal probing and exploration are key aspects of the examination. </a:t>
            </a:r>
          </a:p>
          <a:p>
            <a:pPr algn="just">
              <a:buNone/>
            </a:pPr>
            <a:r>
              <a:rPr lang="en-IN" sz="2800" dirty="0"/>
              <a:t>Careful probing reveals the presence of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800" dirty="0"/>
              <a:t>pocket depth greater than that of a normal gingival </a:t>
            </a:r>
            <a:r>
              <a:rPr lang="en-IN" sz="2800" dirty="0" err="1"/>
              <a:t>sulcus</a:t>
            </a:r>
            <a:r>
              <a:rPr lang="en-IN" sz="2800" dirty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800" dirty="0"/>
              <a:t>the location of the base of the pocket relative to the </a:t>
            </a:r>
            <a:r>
              <a:rPr lang="en-IN" sz="2800" dirty="0" err="1"/>
              <a:t>mucogingival</a:t>
            </a:r>
            <a:r>
              <a:rPr lang="en-IN" sz="2800" dirty="0"/>
              <a:t> junction and attachment level on adjacent teeth,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800" dirty="0"/>
              <a:t>the number of bony walls, and</a:t>
            </a:r>
          </a:p>
          <a:p>
            <a:pPr algn="just">
              <a:buFont typeface="Wingdings" pitchFamily="2" charset="2"/>
              <a:buChar char="ü"/>
            </a:pPr>
            <a:r>
              <a:rPr lang="en-IN" sz="2800" dirty="0"/>
              <a:t>the presence of </a:t>
            </a:r>
            <a:r>
              <a:rPr lang="en-IN" sz="2800" dirty="0" err="1"/>
              <a:t>furcation</a:t>
            </a:r>
            <a:r>
              <a:rPr lang="en-IN" sz="2800" dirty="0"/>
              <a:t> defects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 err="1">
                <a:solidFill>
                  <a:srgbClr val="FF0000"/>
                </a:solidFill>
              </a:rPr>
              <a:t>Transgingival</a:t>
            </a:r>
            <a:r>
              <a:rPr lang="en-IN" dirty="0">
                <a:solidFill>
                  <a:srgbClr val="FF0000"/>
                </a:solidFill>
              </a:rPr>
              <a:t> probing</a:t>
            </a:r>
            <a:r>
              <a:rPr lang="en-IN" dirty="0"/>
              <a:t>, or sounding, under local </a:t>
            </a:r>
            <a:r>
              <a:rPr lang="en-IN" dirty="0" err="1"/>
              <a:t>anesthesia</a:t>
            </a:r>
            <a:r>
              <a:rPr lang="en-IN" dirty="0"/>
              <a:t> confirms the extent and configuration of the </a:t>
            </a:r>
            <a:r>
              <a:rPr lang="en-IN" dirty="0" err="1"/>
              <a:t>intrabony</a:t>
            </a:r>
            <a:r>
              <a:rPr lang="en-IN" dirty="0"/>
              <a:t> component of the pocket and of </a:t>
            </a:r>
            <a:r>
              <a:rPr lang="en-IN" dirty="0" err="1"/>
              <a:t>furcation</a:t>
            </a:r>
            <a:r>
              <a:rPr lang="en-IN" dirty="0"/>
              <a:t> defects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IndianSocPeriodontol_2014_18_4_478_138699_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284984"/>
            <a:ext cx="3513050" cy="2461653"/>
          </a:xfrm>
          <a:prstGeom prst="rect">
            <a:avLst/>
          </a:prstGeom>
        </p:spPr>
      </p:pic>
      <p:pic>
        <p:nvPicPr>
          <p:cNvPr id="8" name="Content Placeholder 7" descr="IndianJDentRes_2011_22_2_237_84294_f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4323142" cy="25202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OSSEOUS RESECTION TECHNIQUE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b="1" dirty="0"/>
              <a:t>Instrumentation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Rotary instruments .........</a:t>
            </a:r>
            <a:r>
              <a:rPr lang="en-IN" sz="2800" dirty="0" err="1"/>
              <a:t>osteoplasty</a:t>
            </a:r>
            <a:r>
              <a:rPr lang="en-IN" sz="2800" dirty="0"/>
              <a:t> procedures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Hand instruments .......... </a:t>
            </a:r>
            <a:r>
              <a:rPr lang="en-IN" sz="2800" dirty="0" err="1"/>
              <a:t>ostectomy</a:t>
            </a:r>
            <a:r>
              <a:rPr lang="en-IN" sz="2800" dirty="0"/>
              <a:t> procedures. </a:t>
            </a:r>
            <a:r>
              <a:rPr lang="en-IN" sz="2800" b="1" dirty="0"/>
              <a:t> 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2662"/>
            <a:ext cx="5904656" cy="602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b="1" dirty="0"/>
              <a:t>sequential steps are suggested for </a:t>
            </a:r>
            <a:r>
              <a:rPr lang="en-IN" sz="2800" b="1" dirty="0" err="1"/>
              <a:t>resective</a:t>
            </a:r>
            <a:r>
              <a:rPr lang="en-IN" sz="2800" b="1" dirty="0"/>
              <a:t> osseous surgery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48680"/>
            <a:ext cx="6746353" cy="528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Introduction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Rationale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Normal alveolar bone morphology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Terminology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Factors in selection of technique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Examination , Diagnosis and Treatment Planning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Techniques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Specific situations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Summary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References </a:t>
            </a:r>
            <a:endParaRPr lang="en-IN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VERTICAL GROOVING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It is the first step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It defines the general thickness and subsequent form of the alveolar housing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It also provides continuity from the </a:t>
            </a:r>
            <a:r>
              <a:rPr lang="en-IN" sz="2800" dirty="0" err="1"/>
              <a:t>interproximal</a:t>
            </a:r>
            <a:r>
              <a:rPr lang="en-IN" sz="2800" dirty="0"/>
              <a:t> surface onto the </a:t>
            </a:r>
            <a:r>
              <a:rPr lang="en-IN" sz="2800" dirty="0" err="1"/>
              <a:t>radicular</a:t>
            </a:r>
            <a:r>
              <a:rPr lang="en-IN" sz="2800" dirty="0"/>
              <a:t> surface.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This step is usually performed with rotary instruments, such as round carbide burs or diamonds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The advantages of vertical grooving are most apparent with thick bony margins, shallow crater formations, or other areas that require maximal </a:t>
            </a:r>
            <a:r>
              <a:rPr lang="en-IN" sz="2800" dirty="0" err="1"/>
              <a:t>osteoplasty</a:t>
            </a:r>
            <a:r>
              <a:rPr lang="en-IN" sz="2800" dirty="0"/>
              <a:t> and minimal </a:t>
            </a:r>
            <a:r>
              <a:rPr lang="en-IN" sz="2800" dirty="0" err="1"/>
              <a:t>ostectomy</a:t>
            </a:r>
            <a:r>
              <a:rPr lang="en-IN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Vertical grooving is contraindicated in areas with close roots or thin alveolar housing.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RADICULAR BLENDING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Second step of the osseous reshaping technique and is an extension of vertical grooving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Conceptually, it is an attempt to </a:t>
            </a:r>
            <a:r>
              <a:rPr lang="en-IN" sz="2800" dirty="0" err="1"/>
              <a:t>gradualize</a:t>
            </a:r>
            <a:r>
              <a:rPr lang="en-IN" sz="2800" dirty="0"/>
              <a:t> the bone over the entire </a:t>
            </a:r>
            <a:r>
              <a:rPr lang="en-IN" sz="2800" dirty="0" err="1"/>
              <a:t>radicular</a:t>
            </a:r>
            <a:r>
              <a:rPr lang="en-IN" sz="2800" dirty="0"/>
              <a:t> surface to provide the best results from vertical grooving.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This provides a smooth, blended surface for good flap adaptation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The indications are the same as for vertical grooving (i.e., thick ledges of bone on the </a:t>
            </a:r>
            <a:r>
              <a:rPr lang="en-IN" sz="2800" dirty="0" err="1"/>
              <a:t>radicular</a:t>
            </a:r>
            <a:r>
              <a:rPr lang="en-IN" sz="2800" dirty="0"/>
              <a:t> surface, where selective surgical resection is desired).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Naturally, this step is not necessary if vertical grooving is very minor or if the </a:t>
            </a:r>
            <a:r>
              <a:rPr lang="en-IN" sz="2800" dirty="0" err="1"/>
              <a:t>radicular</a:t>
            </a:r>
            <a:r>
              <a:rPr lang="en-IN" sz="2800" dirty="0"/>
              <a:t> bone is thin or fenestrated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FLATTENING INTERPROXIMAL BONE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Flattening of the </a:t>
            </a:r>
            <a:r>
              <a:rPr lang="en-IN" sz="2800" dirty="0" err="1"/>
              <a:t>interdental</a:t>
            </a:r>
            <a:r>
              <a:rPr lang="en-IN" sz="2800" dirty="0"/>
              <a:t> bone requires the removal of very small amounts of supporting bone.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It is indicated when </a:t>
            </a:r>
            <a:r>
              <a:rPr lang="en-IN" sz="2800" dirty="0" err="1"/>
              <a:t>interproximal</a:t>
            </a:r>
            <a:r>
              <a:rPr lang="en-IN" sz="2800" dirty="0"/>
              <a:t> bone levels vary horizontally.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By definition, most of the indications for this step are one-walled </a:t>
            </a:r>
            <a:r>
              <a:rPr lang="en-IN" sz="2800" dirty="0" err="1"/>
              <a:t>interproximal</a:t>
            </a:r>
            <a:r>
              <a:rPr lang="en-IN" sz="2800" dirty="0"/>
              <a:t> defects or </a:t>
            </a:r>
            <a:r>
              <a:rPr lang="en-IN" sz="2800" i="1" dirty="0" err="1"/>
              <a:t>hemiseptal</a:t>
            </a:r>
            <a:r>
              <a:rPr lang="en-IN" sz="2800" i="1" dirty="0"/>
              <a:t> defects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The omission of flattening in such cases results in increased pocket depth on the most apical side of the bone loss.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This step is typically not necessary with inter-proximal crater formations or flat </a:t>
            </a:r>
            <a:r>
              <a:rPr lang="en-IN" sz="2800" dirty="0" err="1"/>
              <a:t>interproximal</a:t>
            </a:r>
            <a:r>
              <a:rPr lang="en-IN" sz="2800" dirty="0"/>
              <a:t> defects.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GRADUALIZING MARGINAL BONE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Bone removal is minimal but necessary to provide a sound, regular base for the gingival tissue to follow.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Failure to remove small bony discrepancies on the gingival line angles (widow's peaks) allows the tissue to rise to a higher level than the base of the bone loss in the </a:t>
            </a:r>
            <a:r>
              <a:rPr lang="en-IN" sz="2800" dirty="0" err="1"/>
              <a:t>interdental</a:t>
            </a:r>
            <a:r>
              <a:rPr lang="en-IN" sz="2800" dirty="0"/>
              <a:t>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This may make the process of selective recession and subsequent pocket reduction incomplete.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This step of the procedure also requires </a:t>
            </a:r>
            <a:r>
              <a:rPr lang="en-IN" sz="2800" dirty="0" err="1"/>
              <a:t>gradualization</a:t>
            </a:r>
            <a:r>
              <a:rPr lang="en-IN" sz="2800" dirty="0"/>
              <a:t> and blending on the </a:t>
            </a:r>
            <a:r>
              <a:rPr lang="en-IN" sz="2800" dirty="0" err="1"/>
              <a:t>radicular</a:t>
            </a:r>
            <a:r>
              <a:rPr lang="en-IN" sz="2800" dirty="0"/>
              <a:t> surface.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The two </a:t>
            </a:r>
            <a:r>
              <a:rPr lang="en-IN" sz="2800" dirty="0" err="1"/>
              <a:t>ostectomy</a:t>
            </a:r>
            <a:r>
              <a:rPr lang="en-IN" sz="2800" dirty="0"/>
              <a:t> steps should be performed with great care so as not to produce nicks or grooves on the roots.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Not required....When the </a:t>
            </a:r>
            <a:r>
              <a:rPr lang="en-IN" sz="2800" dirty="0" err="1"/>
              <a:t>radicular</a:t>
            </a:r>
            <a:r>
              <a:rPr lang="en-IN" sz="2800" dirty="0"/>
              <a:t> bone is thin.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chisels and curettes are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38</a:t>
            </a:fld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FLAP PLACEMENT AND CLOSURE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Flaps may be replaced to their original position, to cover the new bony margin, or they may be apically positioned.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Replacing the flap in areas that previously had deep pockets may result initially in greater postoperative pocket depth, although a selective recession may diminish the depth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39</a:t>
            </a:fld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sz="2800" dirty="0"/>
              <a:t>Bony deformities .....resulting from periodontal disease...... are not uniform;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They may be 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Horizontal bone loss, 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Vertical bone loss or 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combination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The sutures should be placed with minimal tension to </a:t>
            </a:r>
            <a:r>
              <a:rPr lang="en-IN" sz="2800" dirty="0" err="1"/>
              <a:t>coapt</a:t>
            </a:r>
            <a:r>
              <a:rPr lang="en-IN" sz="2800" dirty="0"/>
              <a:t> the flaps, prevent their separation, and maintain the position of the flaps.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40</a:t>
            </a:fld>
            <a:endParaRPr lang="en-I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POSTOPERATIVE MAINTENANCE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err="1"/>
              <a:t>Nonresorbable</a:t>
            </a:r>
            <a:r>
              <a:rPr lang="en-IN" sz="2800" dirty="0"/>
              <a:t> sutures such as silk are usually removed after 1 week of healing, although some of the newer synthetic materials may be left for up to 3 weeks or longer without adverse consequences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41</a:t>
            </a:fld>
            <a:endParaRPr lang="en-I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sz="2800" dirty="0" err="1"/>
              <a:t>Resorbable</a:t>
            </a:r>
            <a:r>
              <a:rPr lang="en-IN" sz="2800" dirty="0"/>
              <a:t> sutures maintain wound approximation for varying periods of 1 to 3 weeks or more, depending on the type of suture material</a:t>
            </a:r>
            <a:r>
              <a:rPr lang="en-IN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42</a:t>
            </a:fld>
            <a:endParaRPr lang="en-I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At the suture removal appointment the periodontal dressing, if present, is removed, and the surgical site is gently cleansed of debris with a cotton pellet dampened with saline. </a:t>
            </a:r>
            <a:r>
              <a:rPr lang="en-IN" sz="2800" dirty="0" err="1"/>
              <a:t>Nonresorbable</a:t>
            </a:r>
            <a:r>
              <a:rPr lang="en-IN" sz="2800" dirty="0"/>
              <a:t> sutures are then cut and removed.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post-surgical maintenance instructions are given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43</a:t>
            </a:fld>
            <a:endParaRPr lang="en-I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A second postoperative visit is often performed at the second or third week, and the surgical site is lightly </a:t>
            </a:r>
            <a:r>
              <a:rPr lang="en-IN" sz="2800" dirty="0" err="1"/>
              <a:t>debrided</a:t>
            </a:r>
            <a:r>
              <a:rPr lang="en-IN" sz="2800" dirty="0"/>
              <a:t> for optimal results.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Healing should proceed uneventfully, with the attachment of the flap to the underlying bone completed in 14 to 21 days. Maturation and </a:t>
            </a:r>
            <a:r>
              <a:rPr lang="en-IN" sz="2800" dirty="0" err="1"/>
              <a:t>remodeling</a:t>
            </a:r>
            <a:r>
              <a:rPr lang="en-IN" sz="2800" dirty="0"/>
              <a:t> can continue for up to 6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44</a:t>
            </a:fld>
            <a:endParaRPr lang="en-I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It is usually advisable to wait at least 6 weeks after completion of healing of the last surgical area before beginning dental restorations.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45</a:t>
            </a:fld>
            <a:endParaRPr lang="en-I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/>
              <a:t>SPECIFIC OSSEOUS RESHAPING SITUATIONS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Correction of one-walled </a:t>
            </a:r>
            <a:r>
              <a:rPr lang="en-IN" sz="2800" dirty="0" err="1"/>
              <a:t>hemiseptal</a:t>
            </a:r>
            <a:r>
              <a:rPr lang="en-IN" sz="2800" dirty="0"/>
              <a:t> defects requires that the bone be reduced to the level of the most apical portion of the defect. Therefore, great care should be taken to select the appropriate case.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If one-walled defects occur next to an edentulous space, the edentulous ridge is reduced to the level of the osseous defect.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46</a:t>
            </a:fld>
            <a:endParaRPr lang="en-I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Osseous surgery can eliminate and modify defects, as well as </a:t>
            </a:r>
            <a:r>
              <a:rPr lang="en-IN" sz="2800" dirty="0" err="1"/>
              <a:t>gradualize</a:t>
            </a:r>
            <a:r>
              <a:rPr lang="en-IN" sz="2800" dirty="0"/>
              <a:t> excessive bony ledges, irregular alveolar bone, early </a:t>
            </a:r>
            <a:r>
              <a:rPr lang="en-IN" sz="2800" dirty="0" err="1"/>
              <a:t>furcation</a:t>
            </a:r>
            <a:r>
              <a:rPr lang="en-IN" sz="2800" dirty="0"/>
              <a:t> involvement, excessive bony </a:t>
            </a:r>
            <a:r>
              <a:rPr lang="en-IN" sz="2800" dirty="0" err="1"/>
              <a:t>exostosis</a:t>
            </a:r>
            <a:r>
              <a:rPr lang="en-IN" sz="2800" dirty="0"/>
              <a:t>, and circumferential defects. When properly performed, </a:t>
            </a:r>
            <a:r>
              <a:rPr lang="en-IN" sz="2800" dirty="0" err="1"/>
              <a:t>resective</a:t>
            </a:r>
            <a:r>
              <a:rPr lang="en-IN" sz="2800" dirty="0"/>
              <a:t> osseous surgery achieves a physiologic architecture of marginal alveolar bone conducive to gingival flap adaptation with minimal probing depth.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47</a:t>
            </a:fld>
            <a:endParaRPr lang="en-I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3200" dirty="0"/>
              <a:t>Newman MG, Takei HH, </a:t>
            </a:r>
            <a:r>
              <a:rPr lang="en-US" sz="3200" dirty="0" err="1"/>
              <a:t>Klokkevold</a:t>
            </a:r>
            <a:r>
              <a:rPr lang="en-US" sz="3200" dirty="0"/>
              <a:t> PR, Carranza FA. Carranza’s clinical periodontology, 10th ed. Saunders Elsevier; 2007.</a:t>
            </a:r>
          </a:p>
          <a:p>
            <a:pPr algn="just"/>
            <a:r>
              <a:rPr lang="en-US" sz="3200" dirty="0" err="1"/>
              <a:t>Lindhe</a:t>
            </a:r>
            <a:r>
              <a:rPr lang="en-US" sz="3200" dirty="0"/>
              <a:t> J, Lang NP and </a:t>
            </a:r>
            <a:r>
              <a:rPr lang="en-US" sz="3200" dirty="0" err="1"/>
              <a:t>Karring</a:t>
            </a:r>
            <a:r>
              <a:rPr lang="en-US" sz="3200" dirty="0"/>
              <a:t> T. Clinical Periodontology and Implant Dentistry. 6th ed. Oxford (UK): Blackwell Publishing Ltd.; 2015.</a:t>
            </a:r>
          </a:p>
          <a:p>
            <a:pPr algn="just"/>
            <a:r>
              <a:rPr lang="en-US" sz="3200" dirty="0"/>
              <a:t>Newman MG, Takei HH, </a:t>
            </a:r>
            <a:r>
              <a:rPr lang="en-US" sz="3200" dirty="0" err="1"/>
              <a:t>Klokkevold</a:t>
            </a:r>
            <a:r>
              <a:rPr lang="en-US" sz="3200" dirty="0"/>
              <a:t> PR, Carranza FA. Carranza’s clinical periodontology, 13th ed. Saunders Elsevier; 2018.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48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191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284984"/>
            <a:ext cx="3456384" cy="259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c11f004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764704"/>
            <a:ext cx="3152775" cy="28098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lveolar-bone-5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452"/>
          <a:stretch>
            <a:fillRect/>
          </a:stretch>
        </p:blipFill>
        <p:spPr>
          <a:xfrm>
            <a:off x="1547664" y="980728"/>
            <a:ext cx="6787487" cy="446449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Horizontal bone loss generally results in a relative thickening of the marginal alveolar bone, because bone tapers as it approaches its most coronal margin.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To provide a more physiologic bone pattern, a method for osseous </a:t>
            </a:r>
            <a:r>
              <a:rPr lang="en-IN" sz="2800" dirty="0" err="1"/>
              <a:t>recontouring</a:t>
            </a:r>
            <a:r>
              <a:rPr lang="en-IN" sz="2800" dirty="0"/>
              <a:t> must be followed.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The goal of osseous </a:t>
            </a:r>
            <a:r>
              <a:rPr lang="en-IN" sz="2800" dirty="0" err="1"/>
              <a:t>resective</a:t>
            </a:r>
            <a:r>
              <a:rPr lang="en-IN" sz="2800" dirty="0"/>
              <a:t> therapy is to reshape the marginal bone to resemble that of the alveolar process undamaged by periodontal disease.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The technique is performed in combination with apically positioned flaps, and the procedure eliminates periodontal pocket depth and improves tissue contour to provide a more easily maintainable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NORMAL ALVEOLAR BONE MORPHOLOGY 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dirty="0"/>
              <a:t>1. The </a:t>
            </a:r>
            <a:r>
              <a:rPr lang="en-IN" sz="2800" dirty="0" err="1"/>
              <a:t>interproximal</a:t>
            </a:r>
            <a:r>
              <a:rPr lang="en-IN" sz="2800" dirty="0"/>
              <a:t> bone is more coronal in position than the labial or lingual/palatal bone and pyramidal in 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3F9-B2C9-4307-98B9-654F5E0DB08E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1907</Words>
  <Application>Microsoft Office PowerPoint</Application>
  <PresentationFormat>On-screen Show (4:3)</PresentationFormat>
  <Paragraphs>205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Forte</vt:lpstr>
      <vt:lpstr>Times New Roman</vt:lpstr>
      <vt:lpstr>Wingdings</vt:lpstr>
      <vt:lpstr>Office Theme</vt:lpstr>
      <vt:lpstr>RESECTIVE OSSEOUS SURGERY </vt:lpstr>
      <vt:lpstr>SPECIFIC LEARNING OBJECTIVES</vt:lpstr>
      <vt:lpstr>CONTENTS</vt:lpstr>
      <vt:lpstr>INTRODUCTION</vt:lpstr>
      <vt:lpstr>PowerPoint Presentation</vt:lpstr>
      <vt:lpstr>PowerPoint Presentation</vt:lpstr>
      <vt:lpstr>PowerPoint Presentation</vt:lpstr>
      <vt:lpstr>RATIONALE</vt:lpstr>
      <vt:lpstr>NORMAL ALVEOLAR BONE MORPHOLOGY </vt:lpstr>
      <vt:lpstr>PowerPoint Presentation</vt:lpstr>
      <vt:lpstr>PowerPoint Presentation</vt:lpstr>
      <vt:lpstr>PowerPoint Presentation</vt:lpstr>
      <vt:lpstr>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IN SELECTION OF RESECTIVE OSSEOUS SURGERY </vt:lpstr>
      <vt:lpstr>PowerPoint Presentation</vt:lpstr>
      <vt:lpstr>EXAMINATION AND TREATMENT PLANNING</vt:lpstr>
      <vt:lpstr>PowerPoint Presentation</vt:lpstr>
      <vt:lpstr>PowerPoint Presentation</vt:lpstr>
      <vt:lpstr>OSSEOUS RESECTION TECHNIQUE </vt:lpstr>
      <vt:lpstr>PowerPoint Presentation</vt:lpstr>
      <vt:lpstr>sequential steps are suggested for resective osseous surgery</vt:lpstr>
      <vt:lpstr>PowerPoint Presentation</vt:lpstr>
      <vt:lpstr>VERTICAL GROOVING </vt:lpstr>
      <vt:lpstr>PowerPoint Presentation</vt:lpstr>
      <vt:lpstr>RADICULAR BLENDING</vt:lpstr>
      <vt:lpstr>PowerPoint Presentation</vt:lpstr>
      <vt:lpstr>FLATTENING INTERPROXIMAL BONE</vt:lpstr>
      <vt:lpstr>PowerPoint Presentation</vt:lpstr>
      <vt:lpstr>GRADUALIZING MARGINAL BONE</vt:lpstr>
      <vt:lpstr>PowerPoint Presentation</vt:lpstr>
      <vt:lpstr>PowerPoint Presentation</vt:lpstr>
      <vt:lpstr>FLAP PLACEMENT AND CLOSURE</vt:lpstr>
      <vt:lpstr>PowerPoint Presentation</vt:lpstr>
      <vt:lpstr>POSTOPERATIVE MAINTENANCE</vt:lpstr>
      <vt:lpstr>PowerPoint Presentation</vt:lpstr>
      <vt:lpstr>PowerPoint Presentation</vt:lpstr>
      <vt:lpstr>PowerPoint Presentation</vt:lpstr>
      <vt:lpstr>PowerPoint Presentation</vt:lpstr>
      <vt:lpstr>SPECIFIC OSSEOUS RESHAPING SITUATIONS</vt:lpstr>
      <vt:lpstr>Summary </vt:lpstr>
      <vt:lpstr>References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saswati mohanty</cp:lastModifiedBy>
  <cp:revision>36</cp:revision>
  <dcterms:created xsi:type="dcterms:W3CDTF">2019-03-14T14:54:19Z</dcterms:created>
  <dcterms:modified xsi:type="dcterms:W3CDTF">2022-07-06T07:09:34Z</dcterms:modified>
</cp:coreProperties>
</file>